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72" r:id="rId12"/>
    <p:sldId id="269" r:id="rId13"/>
    <p:sldId id="270" r:id="rId14"/>
    <p:sldId id="279" r:id="rId15"/>
    <p:sldId id="263" r:id="rId16"/>
    <p:sldId id="273" r:id="rId17"/>
    <p:sldId id="274" r:id="rId18"/>
    <p:sldId id="264" r:id="rId19"/>
    <p:sldId id="275" r:id="rId20"/>
    <p:sldId id="276" r:id="rId21"/>
    <p:sldId id="277" r:id="rId22"/>
    <p:sldId id="265" r:id="rId23"/>
    <p:sldId id="278" r:id="rId2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922" autoAdjust="0"/>
  </p:normalViewPr>
  <p:slideViewPr>
    <p:cSldViewPr snapToGrid="0">
      <p:cViewPr varScale="1">
        <p:scale>
          <a:sx n="73" d="100"/>
          <a:sy n="73" d="100"/>
        </p:scale>
        <p:origin x="9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190E5BF9-DA56-4E89-A802-847FC911DCEB}"/>
    <pc:docChg chg="modSld">
      <pc:chgData name="Fares Makki" userId="d0c14dd2-ce13-49c4-820b-c6a5e60d5a8d" providerId="ADAL" clId="{190E5BF9-DA56-4E89-A802-847FC911DCEB}" dt="2026-03-26T06:45:30.077" v="0" actId="20577"/>
      <pc:docMkLst>
        <pc:docMk/>
      </pc:docMkLst>
      <pc:sldChg chg="modSp mod">
        <pc:chgData name="Fares Makki" userId="d0c14dd2-ce13-49c4-820b-c6a5e60d5a8d" providerId="ADAL" clId="{190E5BF9-DA56-4E89-A802-847FC911DCEB}" dt="2026-03-26T06:45:30.077" v="0" actId="20577"/>
        <pc:sldMkLst>
          <pc:docMk/>
          <pc:sldMk cId="2643333428" sldId="265"/>
        </pc:sldMkLst>
        <pc:spChg chg="mod">
          <ac:chgData name="Fares Makki" userId="d0c14dd2-ce13-49c4-820b-c6a5e60d5a8d" providerId="ADAL" clId="{190E5BF9-DA56-4E89-A802-847FC911DCEB}" dt="2026-03-26T06:45:30.077" v="0" actId="20577"/>
          <ac:spMkLst>
            <pc:docMk/>
            <pc:sldMk cId="2643333428" sldId="265"/>
            <ac:spMk id="3" creationId="{DC1F864D-0390-8DBC-CD1E-207DC626D64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75916-FC39-47D4-96DA-CF27F4470111}" type="datetimeFigureOut">
              <a:rPr lang="sv-SE" smtClean="0"/>
              <a:t>2026-03-25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97DBF-27CA-4E58-99A6-D016AB5D1B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5421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97DBF-27CA-4E58-99A6-D016AB5D1BB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0085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Upprepa 30x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97DBF-27CA-4E58-99A6-D016AB5D1BB4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471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97DBF-27CA-4E58-99A6-D016AB5D1BB4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9235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sv-SE" dirty="0"/>
              <a:t>En plasmid öppnas med et restriktionsenzym </a:t>
            </a:r>
          </a:p>
          <a:p>
            <a:pPr marL="228600" indent="-228600">
              <a:buAutoNum type="arabicPeriod"/>
            </a:pPr>
            <a:r>
              <a:rPr lang="sv-SE" dirty="0"/>
              <a:t>En gen ”klipps ut” från människans DNA med restriktionsenzym (t.ex. insulin)</a:t>
            </a:r>
          </a:p>
          <a:p>
            <a:pPr marL="228600" indent="-228600">
              <a:buAutoNum type="arabicPeriod"/>
            </a:pPr>
            <a:r>
              <a:rPr lang="sv-SE" dirty="0"/>
              <a:t>Människans och bakteriens DNA fogas samman med ligasenzym </a:t>
            </a:r>
          </a:p>
          <a:p>
            <a:pPr marL="228600" indent="-228600">
              <a:buAutoNum type="arabicPeriod"/>
            </a:pPr>
            <a:r>
              <a:rPr lang="sv-SE" dirty="0"/>
              <a:t>En plasmid med hybrid-DNA har bildats</a:t>
            </a:r>
          </a:p>
          <a:p>
            <a:pPr marL="228600" indent="-228600">
              <a:buAutoNum type="arabicPeriod"/>
            </a:pPr>
            <a:r>
              <a:rPr lang="sv-SE" dirty="0"/>
              <a:t>Plasmiden tas upp av en bakterie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97DBF-27CA-4E58-99A6-D016AB5D1BB4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0257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Måste vara försiktigt med spridning av nya gener i naturen (inga invasiva arter!)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97DBF-27CA-4E58-99A6-D016AB5D1BB4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3990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Stamceller finns som: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Embryonala stamceller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(några dagar gamla ägg som har blivit över vid provrörsbefruktning)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Får användas bara om föräldrarna har gett sitt godkännande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dirty="0"/>
              <a:t>Vuxna stamceller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Finns runt i kroppen för att ersätta de celler som naturligt dör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Finns i benmärgen (blodstamceller), hjärnan, huden, musklerna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sv-SE" dirty="0"/>
              <a:t>Alla är redan mer specialiserade </a:t>
            </a:r>
            <a:r>
              <a:rPr lang="sv-SE"/>
              <a:t>än embryonala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97DBF-27CA-4E58-99A6-D016AB5D1BB4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6009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835EF9-3010-4D6B-87E9-3B6DA546B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1324F4C-A818-7B9D-DC62-E5523A519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DFEA949-9760-7A8A-0A60-EE8BF3085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D793-F2EA-485E-AA84-5CD1E3E70E1C}" type="datetimeFigureOut">
              <a:rPr lang="sv-SE" smtClean="0"/>
              <a:t>2026-03-25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29CE850-5109-1700-3F9E-66242EFE6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C0EF1EB-01DB-839A-8E8F-E987DEB86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5630-6B28-4F96-8888-0BB975FDBC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2591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60A280-65A2-BB45-BA9E-E09B2F136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1582B83-B410-DA32-F58B-BD45CD93E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654DE0-1DE5-CBE2-611A-F45FBDAA7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D793-F2EA-485E-AA84-5CD1E3E70E1C}" type="datetimeFigureOut">
              <a:rPr lang="sv-SE" smtClean="0"/>
              <a:t>2026-03-25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D7CD2B5-8EEB-270D-CFD5-D5FB92557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4DBE0C-D25E-6493-3047-3423AF7F9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5630-6B28-4F96-8888-0BB975FDBC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691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A2B3F03-B42B-9DA2-96C9-FF74ABB171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C456337-21F9-7E7D-05CA-4D1F8745E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C35B10-AB53-94AF-8CE6-A9F0B5FA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D793-F2EA-485E-AA84-5CD1E3E70E1C}" type="datetimeFigureOut">
              <a:rPr lang="sv-SE" smtClean="0"/>
              <a:t>2026-03-25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9D8A4AE-7130-8B6C-1537-5A22BA3E7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E8C152-6E27-6FC0-76D2-F8AD4864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5630-6B28-4F96-8888-0BB975FDBC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228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4A66BD-95E5-7D12-7A6B-90DFA0C84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99B606-8FCF-0CAD-1989-E8399152B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15741CD-CB0B-70A1-239D-55B7346BC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D793-F2EA-485E-AA84-5CD1E3E70E1C}" type="datetimeFigureOut">
              <a:rPr lang="sv-SE" smtClean="0"/>
              <a:t>2026-03-25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DFA79A6-AA57-69D1-0DDD-74D2295DE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221A7E-8556-6197-04D0-244DD363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5630-6B28-4F96-8888-0BB975FDBC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9423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35D18D-205A-3CAF-E20E-DDA408F76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328614F-756A-56DE-3F06-3C9BDAB87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0098B5-7C8D-C46C-3C30-3A60AB1DE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D793-F2EA-485E-AA84-5CD1E3E70E1C}" type="datetimeFigureOut">
              <a:rPr lang="sv-SE" smtClean="0"/>
              <a:t>2026-03-25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142CFE7-C14A-4901-A26D-114D00D6E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E92C0F-6917-69F4-EADE-B5BF56CE6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5630-6B28-4F96-8888-0BB975FDBC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199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63734A-D67E-5501-6C82-455AF5A5F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888897-BEDC-D8F6-0B7E-B83B2FF8C4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2FDE4CD-6BE1-CDA6-4D11-18EC15D6C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F50F1C8-9D84-F161-656B-F6BE452D7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D793-F2EA-485E-AA84-5CD1E3E70E1C}" type="datetimeFigureOut">
              <a:rPr lang="sv-SE" smtClean="0"/>
              <a:t>2026-03-25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EC9FB36-BD6A-36B8-4E08-D61304486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8BD238B-0D21-8081-2DEC-BCD87ADC8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5630-6B28-4F96-8888-0BB975FDBC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3093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0258C0-C517-1440-AF5B-BDBE8AD8C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388138E-3A60-5CEB-8711-851B969FC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A794FCE-A6D9-6DB0-1921-90C40ABEE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D628148-02B3-0E8F-C6C2-7046C345A1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CF89E9F-BADC-C240-C6E3-16822EAC2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99D14A2-F4DB-F4C2-D027-1B972C2A8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D793-F2EA-485E-AA84-5CD1E3E70E1C}" type="datetimeFigureOut">
              <a:rPr lang="sv-SE" smtClean="0"/>
              <a:t>2026-03-25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4A235A3-8EE9-7962-DF7B-BCD313BA7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E1ECA8A-EE61-DAFA-2089-821D12727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5630-6B28-4F96-8888-0BB975FDBC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4208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0D6686-1CDD-0B27-E31E-D1DAFFD84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AAADB83-F387-E5BC-92EB-258909384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D793-F2EA-485E-AA84-5CD1E3E70E1C}" type="datetimeFigureOut">
              <a:rPr lang="sv-SE" smtClean="0"/>
              <a:t>2026-03-25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D9DF65-970F-DDA6-FCDC-5BDAD823A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51C742D-6B81-1992-182A-34C33AB9D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5630-6B28-4F96-8888-0BB975FDBC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766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F7AFCDF-80D3-5CB3-D48A-F1901BF45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D793-F2EA-485E-AA84-5CD1E3E70E1C}" type="datetimeFigureOut">
              <a:rPr lang="sv-SE" smtClean="0"/>
              <a:t>2026-03-25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D2FC2C5-7492-5139-4177-1BD11E80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6E6463-9815-3942-D98B-EF80B2365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5630-6B28-4F96-8888-0BB975FDBC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721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248A38-42F2-3DC8-ABD3-74F3A2639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FB16A1-AC9B-84DD-333B-249A9A72B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7DC1A30-0F5C-1029-90FF-0D9A097E7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CFEDE64-DE23-964D-3C04-0F6668E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D793-F2EA-485E-AA84-5CD1E3E70E1C}" type="datetimeFigureOut">
              <a:rPr lang="sv-SE" smtClean="0"/>
              <a:t>2026-03-25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76ACB31-DE39-645D-75D3-AE7EA44DD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8A96D10-3F4F-D73D-6FB6-B59E5DFE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5630-6B28-4F96-8888-0BB975FDBC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2200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7E3A2B-2398-2C47-5CF4-FD285D12D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9968B6A-CD72-3F72-522E-C427E999A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54A2988-02D6-348D-E526-722751CE6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25F2991-FDFB-8824-7968-17076B623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D793-F2EA-485E-AA84-5CD1E3E70E1C}" type="datetimeFigureOut">
              <a:rPr lang="sv-SE" smtClean="0"/>
              <a:t>2026-03-25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090BEEE-C3DB-61A6-3588-DD9C0691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9499B53-7CBB-5147-3B2D-89223CC3C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5630-6B28-4F96-8888-0BB975FDBC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826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334651E-E45D-824D-5A54-A82A0F3F8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713938B-5674-D69E-33D1-F3CD58635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5F176-0EB3-C6FA-6A13-426CAADE7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85D793-F2EA-485E-AA84-5CD1E3E70E1C}" type="datetimeFigureOut">
              <a:rPr lang="sv-SE" smtClean="0"/>
              <a:t>2026-03-25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C6B716E-E8A1-E935-2F15-4CABFFA84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2497F1-418D-F6DA-5D9B-EEBDAB46D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D95630-6B28-4F96-8888-0BB975FDBC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76645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AB6D9B-B39A-9009-EF9A-588C3942F5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Biologi 1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B6B7B7-D908-716E-6310-D81EDBBAD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Genteknik </a:t>
            </a:r>
          </a:p>
        </p:txBody>
      </p:sp>
    </p:spTree>
    <p:extLst>
      <p:ext uri="{BB962C8B-B14F-4D97-AF65-F5344CB8AC3E}">
        <p14:creationId xmlns:p14="http://schemas.microsoft.com/office/powerpoint/2010/main" val="223924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419784-99E3-83F2-3991-DA3B60329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DNA-Analys</a:t>
            </a:r>
            <a:r>
              <a:rPr lang="sv-SE" dirty="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C112D0-A227-B018-0B29-B550352E1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30757" cy="4351338"/>
          </a:xfrm>
        </p:spPr>
        <p:txBody>
          <a:bodyPr/>
          <a:lstStyle/>
          <a:p>
            <a:r>
              <a:rPr lang="sv-SE" dirty="0"/>
              <a:t>Många sätt att analysera DNA:T </a:t>
            </a:r>
          </a:p>
          <a:p>
            <a:pPr marL="914400" lvl="1" indent="-457200">
              <a:buAutoNum type="arabicPeriod"/>
            </a:pPr>
            <a:r>
              <a:rPr lang="sv-SE" dirty="0"/>
              <a:t>Gelelektrofores </a:t>
            </a:r>
          </a:p>
          <a:p>
            <a:pPr marL="914400" lvl="1" indent="-457200">
              <a:buAutoNum type="arabicPeriod"/>
            </a:pPr>
            <a:r>
              <a:rPr lang="sv-SE" dirty="0"/>
              <a:t>Sekvensbestämning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328181F-43EF-005E-C650-96A678AFF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3501259"/>
          </a:xfrm>
          <a:prstGeom prst="rect">
            <a:avLst/>
          </a:prstGeom>
        </p:spPr>
      </p:pic>
      <p:pic>
        <p:nvPicPr>
          <p:cNvPr id="1026" name="Picture 2" descr="Dna Testing Images – Browse 277,942 Stock Photos, Vectors, and Video |  Adobe Stock">
            <a:extLst>
              <a:ext uri="{FF2B5EF4-FFF2-40B4-BE49-F238E27FC236}">
                <a16:creationId xmlns:a16="http://schemas.microsoft.com/office/drawing/2014/main" id="{E603C88F-EDD0-EDBE-98DB-E4AF8C48F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441624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9CB7CE7-E9F6-05FB-F5B7-7EE2617B1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870" y="3202987"/>
            <a:ext cx="2686425" cy="36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1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232C12-1DD2-BE47-53D1-E8456D847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Gelelektrofores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8CDC2E-329B-44F2-8BA1-98762AF2E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050" name="Picture 2" descr="Gel Electrophoresis - Stratech">
            <a:extLst>
              <a:ext uri="{FF2B5EF4-FFF2-40B4-BE49-F238E27FC236}">
                <a16:creationId xmlns:a16="http://schemas.microsoft.com/office/drawing/2014/main" id="{1C1C5053-22FA-BC40-EFA7-50F2E78CA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4280"/>
            <a:ext cx="12192000" cy="4143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5216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EBA7B1-DE6B-8026-2B73-3A0C3FD1E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Gelelektrofores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442DE9-1694-3F60-6E15-2041AE9BF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Efter massproduktion av DNA kan den klippas med restriktionsenzymer </a:t>
            </a:r>
          </a:p>
          <a:p>
            <a:pPr lvl="1"/>
            <a:r>
              <a:rPr lang="sv-SE" dirty="0"/>
              <a:t>Olika individer har olika mängder ”</a:t>
            </a:r>
            <a:r>
              <a:rPr lang="sv-SE" dirty="0" err="1"/>
              <a:t>nonsense</a:t>
            </a:r>
            <a:r>
              <a:rPr lang="sv-SE" dirty="0"/>
              <a:t> DNA” (icke-kodande) och då får de olika stora fragment av DNA </a:t>
            </a:r>
          </a:p>
          <a:p>
            <a:r>
              <a:rPr lang="sv-SE" dirty="0"/>
              <a:t>DNA-provet överförs till en brunn (grop) på kanten av en gel (</a:t>
            </a:r>
            <a:r>
              <a:rPr lang="sv-SE" dirty="0" err="1"/>
              <a:t>agaros</a:t>
            </a:r>
            <a:r>
              <a:rPr lang="sv-SE" dirty="0"/>
              <a:t>) som är poröst </a:t>
            </a:r>
          </a:p>
          <a:p>
            <a:r>
              <a:rPr lang="sv-SE" dirty="0"/>
              <a:t>Gelplatta läggs i en elektrofores apparat fylld med buffertlösning </a:t>
            </a:r>
          </a:p>
          <a:p>
            <a:r>
              <a:rPr lang="sv-SE" dirty="0"/>
              <a:t>Elektriskt spänning läggs över plattan. Minus pol vid brunnen och positiv pol på motsatt sida </a:t>
            </a:r>
          </a:p>
          <a:p>
            <a:r>
              <a:rPr lang="sv-SE" dirty="0"/>
              <a:t>DNA är negativ laddad och vandrar till pluspolen </a:t>
            </a:r>
          </a:p>
          <a:p>
            <a:r>
              <a:rPr lang="sv-SE" dirty="0"/>
              <a:t>Fragmenten vandrar fortare ju kortare de är </a:t>
            </a:r>
          </a:p>
          <a:p>
            <a:r>
              <a:rPr lang="sv-SE" dirty="0"/>
              <a:t>När spänning avbryts får man ”ränder” i gelplattan – genetisk fingeravtryck </a:t>
            </a:r>
          </a:p>
        </p:txBody>
      </p:sp>
    </p:spTree>
    <p:extLst>
      <p:ext uri="{BB962C8B-B14F-4D97-AF65-F5344CB8AC3E}">
        <p14:creationId xmlns:p14="http://schemas.microsoft.com/office/powerpoint/2010/main" val="428644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068BFD-7B2F-0FD0-816A-3385615B6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Sekvensbestämning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2C82D44-D901-4B6B-DB24-F488BCA3F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Kombination av PCR + gelelektrofores </a:t>
            </a:r>
          </a:p>
          <a:p>
            <a:r>
              <a:rPr lang="sv-SE" dirty="0"/>
              <a:t>Under PCR används vanliga nukleotider men också ”stopp-nukleotider” (</a:t>
            </a:r>
            <a:r>
              <a:rPr lang="sv-SE" dirty="0" err="1"/>
              <a:t>dideoxynukleotider</a:t>
            </a:r>
            <a:r>
              <a:rPr lang="sv-SE" dirty="0"/>
              <a:t>) </a:t>
            </a:r>
          </a:p>
          <a:p>
            <a:pPr lvl="1"/>
            <a:r>
              <a:rPr lang="sv-SE" dirty="0"/>
              <a:t>När stopp-nukleotid används slumpmässigt i en växande DNA sträng kan den inte fortsätta växa </a:t>
            </a:r>
          </a:p>
          <a:p>
            <a:pPr lvl="1"/>
            <a:r>
              <a:rPr lang="sv-SE" dirty="0"/>
              <a:t>Man får olika längder DNA strängar (fragment) </a:t>
            </a:r>
          </a:p>
          <a:p>
            <a:r>
              <a:rPr lang="sv-SE" dirty="0"/>
              <a:t>Med gelelektrofores far de kortare fragmenten längre än de längre </a:t>
            </a:r>
          </a:p>
          <a:p>
            <a:r>
              <a:rPr lang="sv-SE" dirty="0"/>
              <a:t>Man kan läsa av genetisk koden </a:t>
            </a:r>
          </a:p>
        </p:txBody>
      </p:sp>
    </p:spTree>
    <p:extLst>
      <p:ext uri="{BB962C8B-B14F-4D97-AF65-F5344CB8AC3E}">
        <p14:creationId xmlns:p14="http://schemas.microsoft.com/office/powerpoint/2010/main" val="1893310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B48ADB-FA76-2398-68B9-A4FCCD59A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CFAC3F-59FD-8440-F435-5CEF928F7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 descr="DNA-sekvensering – Gentekniknämnden">
            <a:extLst>
              <a:ext uri="{FF2B5EF4-FFF2-40B4-BE49-F238E27FC236}">
                <a16:creationId xmlns:a16="http://schemas.microsoft.com/office/drawing/2014/main" id="{C1EAE288-FCA6-ED47-F815-398852769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0"/>
            <a:ext cx="7307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880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B2826E-E5D9-DBD4-CC5D-ABCB7140C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Genmodifiering och GMO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0A884D-D086-E1B8-27CA-81B3C8944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01748" cy="4351338"/>
          </a:xfrm>
        </p:spPr>
        <p:txBody>
          <a:bodyPr/>
          <a:lstStyle/>
          <a:p>
            <a:r>
              <a:rPr lang="sv-SE" dirty="0"/>
              <a:t>En organism som har fått minst en artfrämmande gen (nya egenskaper) </a:t>
            </a:r>
          </a:p>
          <a:p>
            <a:pPr lvl="1"/>
            <a:r>
              <a:rPr lang="sv-SE" dirty="0"/>
              <a:t>Kallas genmodifierad organism (GMO) eller </a:t>
            </a:r>
            <a:r>
              <a:rPr lang="sv-SE" i="1" dirty="0"/>
              <a:t>transgen</a:t>
            </a:r>
            <a:r>
              <a:rPr lang="sv-SE" dirty="0"/>
              <a:t> </a:t>
            </a:r>
          </a:p>
          <a:p>
            <a:r>
              <a:rPr lang="sv-SE" dirty="0"/>
              <a:t>Flytta gener från en art till en annan för att få bättre egenskaper (efter människor behov) </a:t>
            </a:r>
          </a:p>
          <a:p>
            <a:pPr lvl="1"/>
            <a:endParaRPr lang="sv-SE" dirty="0"/>
          </a:p>
        </p:txBody>
      </p:sp>
      <p:pic>
        <p:nvPicPr>
          <p:cNvPr id="3074" name="Picture 2" descr="The Health Effects of GMO Foods - ABC News">
            <a:extLst>
              <a:ext uri="{FF2B5EF4-FFF2-40B4-BE49-F238E27FC236}">
                <a16:creationId xmlns:a16="http://schemas.microsoft.com/office/drawing/2014/main" id="{226FE13D-E74C-59E2-D2E2-34998A62A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19" y="2213252"/>
            <a:ext cx="5529381" cy="310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807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26EAD4-5E50-A065-8583-A12790956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098" name="Picture 2" descr="How to add foreign DNA to bacteria — Science Learning Hub">
            <a:extLst>
              <a:ext uri="{FF2B5EF4-FFF2-40B4-BE49-F238E27FC236}">
                <a16:creationId xmlns:a16="http://schemas.microsoft.com/office/drawing/2014/main" id="{E228CCD7-6123-63AA-D441-B235289A2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651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78DB28-A45E-9BAB-A17D-33ED729B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GMO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4CA773-EB47-DE7A-CF9B-E0AE96652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Gentekniken på växter inleddes med en gen hos bakterier som var resistent mot ogräs bekämpningsmedel </a:t>
            </a:r>
          </a:p>
          <a:p>
            <a:pPr lvl="1"/>
            <a:r>
              <a:rPr lang="sv-SE" dirty="0"/>
              <a:t>Nu minskar forskare mängden gifter inom jordbruket</a:t>
            </a:r>
          </a:p>
          <a:p>
            <a:pPr lvl="2"/>
            <a:r>
              <a:rPr lang="sv-SE" dirty="0"/>
              <a:t>Utveckla växter med eget skydd mot t. ex. skadeinsekter </a:t>
            </a:r>
          </a:p>
          <a:p>
            <a:r>
              <a:rPr lang="sv-SE" dirty="0"/>
              <a:t>Tagit fram grödor med högre näringsvärden </a:t>
            </a:r>
          </a:p>
          <a:p>
            <a:r>
              <a:rPr lang="sv-SE" dirty="0"/>
              <a:t>Tagit fram grödor som producerar mediciner</a:t>
            </a:r>
          </a:p>
          <a:p>
            <a:endParaRPr lang="sv-SE" dirty="0"/>
          </a:p>
          <a:p>
            <a:r>
              <a:rPr lang="sv-SE" dirty="0"/>
              <a:t>GMO-djur används framförallt inom medicinsk forskning</a:t>
            </a:r>
          </a:p>
          <a:p>
            <a:pPr lvl="1"/>
            <a:r>
              <a:rPr lang="sv-SE" dirty="0"/>
              <a:t>Förstå mänskliga sjukdomar och få fram nya behandlingar </a:t>
            </a:r>
          </a:p>
          <a:p>
            <a:pPr lvl="1"/>
            <a:r>
              <a:rPr lang="sv-SE" dirty="0"/>
              <a:t>”Knockout-möss” som har fått specifika gener avstängda </a:t>
            </a:r>
          </a:p>
        </p:txBody>
      </p:sp>
    </p:spTree>
    <p:extLst>
      <p:ext uri="{BB962C8B-B14F-4D97-AF65-F5344CB8AC3E}">
        <p14:creationId xmlns:p14="http://schemas.microsoft.com/office/powerpoint/2010/main" val="145732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EA333-0FBA-FABE-24D5-96777DF1B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Genterapi och Stamceller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B2E71B2-1BC7-2E7B-4231-D8D1AAEBE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sv-SE" dirty="0"/>
              <a:t>Behandling av sjukdomar som orsakas av defekta gener kallas </a:t>
            </a:r>
            <a:r>
              <a:rPr lang="sv-SE" i="1" dirty="0"/>
              <a:t>genterapi</a:t>
            </a:r>
            <a:r>
              <a:rPr lang="sv-SE" dirty="0"/>
              <a:t> </a:t>
            </a:r>
          </a:p>
          <a:p>
            <a:r>
              <a:rPr lang="sv-SE" dirty="0"/>
              <a:t>Överför ”friska” gener till patienter</a:t>
            </a:r>
          </a:p>
          <a:p>
            <a:pPr lvl="1"/>
            <a:r>
              <a:rPr lang="sv-SE" dirty="0"/>
              <a:t>Kan ske med virus (vektor) </a:t>
            </a:r>
          </a:p>
          <a:p>
            <a:pPr lvl="1"/>
            <a:r>
              <a:rPr lang="sv-SE" dirty="0"/>
              <a:t>Kan ske med stamceller </a:t>
            </a:r>
          </a:p>
        </p:txBody>
      </p:sp>
      <p:pic>
        <p:nvPicPr>
          <p:cNvPr id="5122" name="Picture 2" descr="Genterapi – historia – Gentekniknämnden">
            <a:extLst>
              <a:ext uri="{FF2B5EF4-FFF2-40B4-BE49-F238E27FC236}">
                <a16:creationId xmlns:a16="http://schemas.microsoft.com/office/drawing/2014/main" id="{7E2E9288-C18E-D13D-F3BA-742DF8F9E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74693"/>
            <a:ext cx="6095999" cy="431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096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FF9636-B0CD-BA2D-4458-56EC409B9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585911" y="2766219"/>
            <a:ext cx="5486398" cy="1325563"/>
          </a:xfrm>
        </p:spPr>
        <p:txBody>
          <a:bodyPr>
            <a:normAutofit/>
          </a:bodyPr>
          <a:lstStyle/>
          <a:p>
            <a:r>
              <a:rPr lang="sv-SE" dirty="0"/>
              <a:t>Virus vektor genterapi </a:t>
            </a:r>
          </a:p>
        </p:txBody>
      </p:sp>
      <p:pic>
        <p:nvPicPr>
          <p:cNvPr id="6146" name="Picture 2" descr="Snabb utveckling inom genterapi">
            <a:extLst>
              <a:ext uri="{FF2B5EF4-FFF2-40B4-BE49-F238E27FC236}">
                <a16:creationId xmlns:a16="http://schemas.microsoft.com/office/drawing/2014/main" id="{C1C72924-81E2-4CA5-BB24-B2219DA38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6" y="0"/>
            <a:ext cx="8616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54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DCAE1-5934-5184-37D8-61CFF09F3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Växt- och djurförädling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4B5ABC-7310-319D-A0C7-D2DEBCA30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u="sng" dirty="0"/>
              <a:t>Urvalsmetoden</a:t>
            </a:r>
            <a:r>
              <a:rPr lang="sv-SE" dirty="0"/>
              <a:t>:</a:t>
            </a:r>
            <a:r>
              <a:rPr lang="sv-SE" b="1" u="sng" dirty="0"/>
              <a:t> </a:t>
            </a:r>
          </a:p>
          <a:p>
            <a:pPr lvl="1"/>
            <a:r>
              <a:rPr lang="sv-SE" sz="2800" dirty="0"/>
              <a:t>De individer bland växterna och djuren som har mest önskvärda egenskaper har valts ut till fortplantning </a:t>
            </a:r>
          </a:p>
          <a:p>
            <a:pPr lvl="1"/>
            <a:r>
              <a:rPr lang="sv-SE" sz="2800" dirty="0"/>
              <a:t>Grödornas och husdjurens egenskaper har anpassats till vårt behov </a:t>
            </a:r>
          </a:p>
          <a:p>
            <a:pPr marL="0" indent="0">
              <a:buNone/>
            </a:pPr>
            <a:r>
              <a:rPr lang="sv-SE" b="1" u="sng" dirty="0"/>
              <a:t>Korsningsförädling</a:t>
            </a:r>
            <a:r>
              <a:rPr lang="sv-SE" sz="3200" dirty="0"/>
              <a:t>: </a:t>
            </a:r>
          </a:p>
          <a:p>
            <a:pPr lvl="1"/>
            <a:r>
              <a:rPr lang="sv-SE" sz="2800" dirty="0"/>
              <a:t>Kombinera önskvärda anlag från olika växtsorter och djurraser genom korsning </a:t>
            </a:r>
          </a:p>
          <a:p>
            <a:pPr lvl="2"/>
            <a:r>
              <a:rPr lang="sv-SE" sz="2400" dirty="0"/>
              <a:t>Dotterplantor med dubbeluppsättning av önskvärda anlag (</a:t>
            </a:r>
            <a:r>
              <a:rPr lang="sv-SE" sz="2400" dirty="0" err="1"/>
              <a:t>homozygota</a:t>
            </a:r>
            <a:r>
              <a:rPr lang="sv-SE" sz="2400" dirty="0"/>
              <a:t>) är utvalda  </a:t>
            </a:r>
          </a:p>
        </p:txBody>
      </p:sp>
    </p:spTree>
    <p:extLst>
      <p:ext uri="{BB962C8B-B14F-4D97-AF65-F5344CB8AC3E}">
        <p14:creationId xmlns:p14="http://schemas.microsoft.com/office/powerpoint/2010/main" val="243203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A554AC-DB4D-BB04-8CC1-488208948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Stamceller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A8D54F-E948-BD7A-97BE-2DD9D27B5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Stamceller är ”omogna” celler som ännu inte är specialiserade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0575347-257F-0A49-2917-A922D45FD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76" y="2387027"/>
            <a:ext cx="11088647" cy="41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34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502736-3EA2-A95D-4988-308AD4BB4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Stamceller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C6E6190-5E87-7E24-A334-682BB6733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Exempel: </a:t>
            </a:r>
            <a:r>
              <a:rPr lang="sv-SE" i="1" dirty="0"/>
              <a:t>Parkinsons sjukdom</a:t>
            </a:r>
            <a:endParaRPr lang="sv-SE" dirty="0"/>
          </a:p>
          <a:p>
            <a:r>
              <a:rPr lang="sv-SE" dirty="0"/>
              <a:t>Celler som bildar signalämnet </a:t>
            </a:r>
            <a:r>
              <a:rPr lang="sv-SE" i="1" dirty="0"/>
              <a:t>dopamin</a:t>
            </a:r>
            <a:r>
              <a:rPr lang="sv-SE" dirty="0"/>
              <a:t> i hjärnan bryts ner </a:t>
            </a:r>
          </a:p>
          <a:p>
            <a:pPr lvl="1"/>
            <a:r>
              <a:rPr lang="sv-SE" dirty="0"/>
              <a:t>Leder till stela muskler och skakningar </a:t>
            </a:r>
          </a:p>
          <a:p>
            <a:r>
              <a:rPr lang="sv-SE" dirty="0"/>
              <a:t>Transplantera stamceller som utvecklas till dopaminbildande nervceller 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Exempel: </a:t>
            </a:r>
            <a:r>
              <a:rPr lang="sv-SE" i="1" dirty="0"/>
              <a:t>immunterapi</a:t>
            </a:r>
            <a:endParaRPr lang="sv-SE" dirty="0"/>
          </a:p>
          <a:p>
            <a:r>
              <a:rPr lang="sv-SE" dirty="0"/>
              <a:t>Patientens egna celler kan genmodifieras till att bli effektiva att hitta och oskadliggöra cancerceller </a:t>
            </a:r>
          </a:p>
        </p:txBody>
      </p:sp>
    </p:spTree>
    <p:extLst>
      <p:ext uri="{BB962C8B-B14F-4D97-AF65-F5344CB8AC3E}">
        <p14:creationId xmlns:p14="http://schemas.microsoft.com/office/powerpoint/2010/main" val="2442438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237DEB-9081-45D3-1A01-19F0ACDBA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Lag och etik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C1F864D-0390-8DBC-CD1E-207DC626D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finns en speciell </a:t>
            </a:r>
            <a:r>
              <a:rPr lang="sv-SE" i="1" dirty="0"/>
              <a:t>gentekniklag </a:t>
            </a:r>
            <a:r>
              <a:rPr lang="sv-SE" dirty="0"/>
              <a:t>som ingår i </a:t>
            </a:r>
            <a:r>
              <a:rPr lang="sv-SE" i="1" dirty="0"/>
              <a:t>Miljöbalken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Arbete med genteknik ska präglas av </a:t>
            </a:r>
            <a:r>
              <a:rPr lang="sv-SE" i="1" dirty="0"/>
              <a:t>försiktighetsprincipen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Man får inte bedriva en verksamhet </a:t>
            </a:r>
            <a:r>
              <a:rPr lang="sv-SE" b="1" i="1" u="sng" dirty="0"/>
              <a:t>om det finns skäl att misstänka </a:t>
            </a:r>
            <a:r>
              <a:rPr lang="sv-SE" dirty="0"/>
              <a:t>att denna kan vara skadlig för människan eller miljön </a:t>
            </a:r>
          </a:p>
          <a:p>
            <a:r>
              <a:rPr lang="sv-SE" dirty="0"/>
              <a:t>Man får inte förändra arvsmassan hos en människa på sådant sätt att förändringen kan gå i arv till kommande generationer </a:t>
            </a:r>
          </a:p>
          <a:p>
            <a:r>
              <a:rPr lang="sv-SE" dirty="0"/>
              <a:t>Genterapi får bara användas om det </a:t>
            </a:r>
            <a:r>
              <a:rPr lang="sv-SE" b="1" i="1" u="sng" dirty="0"/>
              <a:t>inte</a:t>
            </a:r>
            <a:r>
              <a:rPr lang="sv-SE" dirty="0"/>
              <a:t> finns annan behandling med motsvarande effekt </a:t>
            </a:r>
          </a:p>
        </p:txBody>
      </p:sp>
    </p:spTree>
    <p:extLst>
      <p:ext uri="{BB962C8B-B14F-4D97-AF65-F5344CB8AC3E}">
        <p14:creationId xmlns:p14="http://schemas.microsoft.com/office/powerpoint/2010/main" val="2643333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28D316-6CE4-785D-D2DF-DB0987F42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och tillsyn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8E0F98-2A59-5CC2-87F6-71E111A7B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Beslut om GMO fattas i huvudsak på EU-nivå </a:t>
            </a:r>
          </a:p>
          <a:p>
            <a:r>
              <a:rPr lang="sv-SE" dirty="0"/>
              <a:t>Varje EU-land har rätt att förbjuda import av en GMO-produkt om det finns en vetenskapligt grundad misstanke om att produkten kan vara skadlig för hälsan eller miljön </a:t>
            </a:r>
          </a:p>
          <a:p>
            <a:r>
              <a:rPr lang="sv-SE" dirty="0"/>
              <a:t>Det krävs en anmälan eller tillstånd hos berörd myndighet innan man får använda en genetisk förändrad organism </a:t>
            </a:r>
          </a:p>
        </p:txBody>
      </p:sp>
    </p:spTree>
    <p:extLst>
      <p:ext uri="{BB962C8B-B14F-4D97-AF65-F5344CB8AC3E}">
        <p14:creationId xmlns:p14="http://schemas.microsoft.com/office/powerpoint/2010/main" val="3733452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D8A2AA-8224-056C-536D-29F509937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Växt- och djurförädling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97C0BB3-E71B-CA58-5F4D-3C4CCCD7C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b="1" u="sng" dirty="0"/>
              <a:t>Insemination</a:t>
            </a:r>
            <a:r>
              <a:rPr lang="sv-SE" dirty="0"/>
              <a:t>: </a:t>
            </a:r>
          </a:p>
          <a:p>
            <a:pPr lvl="1"/>
            <a:r>
              <a:rPr lang="sv-SE" sz="2800" dirty="0"/>
              <a:t>En form av konstgjord befruktning</a:t>
            </a:r>
          </a:p>
          <a:p>
            <a:pPr lvl="1"/>
            <a:r>
              <a:rPr lang="sv-SE" sz="2800" dirty="0"/>
              <a:t>Sperma samlas in från utvalda handjur </a:t>
            </a:r>
          </a:p>
          <a:p>
            <a:pPr lvl="1"/>
            <a:r>
              <a:rPr lang="sv-SE" sz="2800" dirty="0"/>
              <a:t>Sperman späds och delas upp i doser som förvaras i djupfryst </a:t>
            </a:r>
          </a:p>
          <a:p>
            <a:pPr lvl="1"/>
            <a:r>
              <a:rPr lang="sv-SE" sz="2800" dirty="0"/>
              <a:t>Könssorterad sperma kan användas </a:t>
            </a:r>
          </a:p>
          <a:p>
            <a:pPr marL="0" indent="0">
              <a:buNone/>
            </a:pPr>
            <a:r>
              <a:rPr lang="sv-SE" b="1" u="sng" dirty="0"/>
              <a:t>Genbanken</a:t>
            </a:r>
            <a:r>
              <a:rPr lang="sv-SE" dirty="0"/>
              <a:t>:</a:t>
            </a:r>
          </a:p>
          <a:p>
            <a:pPr lvl="1"/>
            <a:r>
              <a:rPr lang="sv-SE" sz="2800" dirty="0"/>
              <a:t>Det finns risk att de äldre växtsorter och djurraser försvinner </a:t>
            </a:r>
          </a:p>
          <a:p>
            <a:pPr lvl="2"/>
            <a:r>
              <a:rPr lang="sv-SE" sz="2400" dirty="0"/>
              <a:t>Då utplånas deras arvsanlag för deras egenskaper </a:t>
            </a:r>
          </a:p>
          <a:p>
            <a:pPr lvl="1"/>
            <a:r>
              <a:rPr lang="sv-SE" sz="2800" dirty="0"/>
              <a:t>Vet ej vad krävs i framtiden</a:t>
            </a:r>
          </a:p>
          <a:p>
            <a:pPr lvl="1"/>
            <a:r>
              <a:rPr lang="sv-SE" sz="2800" dirty="0"/>
              <a:t>Bevara generna i </a:t>
            </a:r>
            <a:r>
              <a:rPr lang="sv-SE" sz="2800" i="1" dirty="0"/>
              <a:t>genbanker</a:t>
            </a:r>
            <a:r>
              <a:rPr lang="sv-SE" sz="2800" dirty="0"/>
              <a:t> </a:t>
            </a:r>
          </a:p>
          <a:p>
            <a:pPr marL="0" indent="0">
              <a:buNone/>
            </a:pP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314398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F786DA-DA58-DD32-3F45-2FF67D25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Genteknik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A91AA0-F0CB-7ED1-0B85-72A0E20E3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Växt- och djurförädling är beroende på evolution och genetisk variation inom en art </a:t>
            </a:r>
          </a:p>
          <a:p>
            <a:r>
              <a:rPr lang="sv-SE" dirty="0"/>
              <a:t>Under senare delen av 1900-talet upptäckte molekylärbiologiske genteknik </a:t>
            </a:r>
          </a:p>
          <a:p>
            <a:pPr lvl="1"/>
            <a:r>
              <a:rPr lang="sv-SE" dirty="0"/>
              <a:t>Enzymer som klyver DNA </a:t>
            </a:r>
          </a:p>
          <a:p>
            <a:pPr lvl="1"/>
            <a:r>
              <a:rPr lang="sv-SE" dirty="0"/>
              <a:t>Enzymer som fogar samman DNA</a:t>
            </a:r>
          </a:p>
          <a:p>
            <a:pPr lvl="1"/>
            <a:r>
              <a:rPr lang="sv-SE" dirty="0"/>
              <a:t>PCR</a:t>
            </a:r>
          </a:p>
          <a:p>
            <a:pPr lvl="1"/>
            <a:r>
              <a:rPr lang="sv-SE" dirty="0" err="1"/>
              <a:t>Gensaxen</a:t>
            </a:r>
            <a:r>
              <a:rPr lang="sv-SE" dirty="0"/>
              <a:t>, CRISPR/Cas9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9089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B2302A-296C-0CAD-55A5-7F9081A03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Restriktionsenzymer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D52BEA-A635-304F-884D-292170B0F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07736" cy="4351338"/>
          </a:xfrm>
        </p:spPr>
        <p:txBody>
          <a:bodyPr/>
          <a:lstStyle/>
          <a:p>
            <a:r>
              <a:rPr lang="sv-SE" dirty="0"/>
              <a:t>Restriktionsenzymer är enzymer som bryta ner DNA i specifika segment</a:t>
            </a:r>
          </a:p>
          <a:p>
            <a:r>
              <a:rPr lang="sv-SE" dirty="0"/>
              <a:t>Bakterie cellens motstånd mot virus angrepp </a:t>
            </a:r>
          </a:p>
          <a:p>
            <a:r>
              <a:rPr lang="sv-SE" dirty="0"/>
              <a:t>Kan använda för att jämföra DNA mellan individer </a:t>
            </a:r>
          </a:p>
          <a:p>
            <a:pPr lvl="1"/>
            <a:r>
              <a:rPr lang="sv-SE" dirty="0"/>
              <a:t>Kriminalbrott </a:t>
            </a:r>
          </a:p>
          <a:p>
            <a:pPr lvl="1"/>
            <a:r>
              <a:rPr lang="sv-SE" dirty="0"/>
              <a:t>Undersökning av barnets pappa 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E4F6BA2-CA54-D4B9-795A-89B587A0A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914" y="1027906"/>
            <a:ext cx="5183105" cy="559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6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2D422E-BE36-D9DD-7AC8-257AD19A0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CRISPR/Cas9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04D6FD-E420-74F8-CDAC-FF83C2684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825624"/>
            <a:ext cx="5743575" cy="4841875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Också kallas för </a:t>
            </a:r>
            <a:r>
              <a:rPr lang="sv-SE" dirty="0" err="1"/>
              <a:t>gensaxen</a:t>
            </a:r>
            <a:r>
              <a:rPr lang="sv-SE" dirty="0"/>
              <a:t> </a:t>
            </a:r>
          </a:p>
          <a:p>
            <a:r>
              <a:rPr lang="sv-SE" dirty="0"/>
              <a:t>Forskaren kan ändra på DNA med hög precision </a:t>
            </a:r>
          </a:p>
          <a:p>
            <a:r>
              <a:rPr lang="sv-SE" dirty="0"/>
              <a:t>Ursprungligen bakteriers immunförsvar mot virus </a:t>
            </a:r>
          </a:p>
          <a:p>
            <a:r>
              <a:rPr lang="sv-SE" dirty="0"/>
              <a:t>CRISPR (</a:t>
            </a:r>
            <a:r>
              <a:rPr lang="sv-SE" dirty="0" err="1"/>
              <a:t>Clustered</a:t>
            </a:r>
            <a:r>
              <a:rPr lang="sv-SE" dirty="0"/>
              <a:t> </a:t>
            </a:r>
            <a:r>
              <a:rPr lang="sv-SE" dirty="0" err="1"/>
              <a:t>Regularly</a:t>
            </a:r>
            <a:r>
              <a:rPr lang="sv-SE" dirty="0"/>
              <a:t> </a:t>
            </a:r>
            <a:r>
              <a:rPr lang="sv-SE" dirty="0" err="1"/>
              <a:t>Interspaced</a:t>
            </a:r>
            <a:r>
              <a:rPr lang="sv-SE" dirty="0"/>
              <a:t> Short </a:t>
            </a:r>
            <a:r>
              <a:rPr lang="sv-SE" dirty="0" err="1"/>
              <a:t>Palindromic</a:t>
            </a:r>
            <a:r>
              <a:rPr lang="sv-SE" dirty="0"/>
              <a:t> </a:t>
            </a:r>
            <a:r>
              <a:rPr lang="sv-SE" dirty="0" err="1"/>
              <a:t>Repeats</a:t>
            </a:r>
            <a:r>
              <a:rPr lang="sv-SE" dirty="0"/>
              <a:t>) består av </a:t>
            </a:r>
            <a:r>
              <a:rPr lang="sv-SE" dirty="0" err="1"/>
              <a:t>nukleas</a:t>
            </a:r>
            <a:r>
              <a:rPr lang="sv-SE" dirty="0"/>
              <a:t> (Cas9) och RNA sekvens (guide-RNA)</a:t>
            </a:r>
          </a:p>
          <a:p>
            <a:pPr lvl="1"/>
            <a:r>
              <a:rPr lang="sv-SE" dirty="0"/>
              <a:t>RNA sekvens är som ett ”genetisk minne” från angripande virus-DNA</a:t>
            </a:r>
          </a:p>
          <a:p>
            <a:pPr lvl="1"/>
            <a:r>
              <a:rPr lang="sv-SE" dirty="0"/>
              <a:t>Cas9 och RNA sekvens söker upp, känner igen och oskadliggör virus DNA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A5B313D-DD0D-CD32-36DE-CE0E48BDC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57108"/>
            <a:ext cx="6016750" cy="51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30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1B1686-6A0C-D8C1-0BC3-1CC494C13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PCR-metoden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B3D1CB-41E8-E48A-09DC-A69C46AF6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PCR – </a:t>
            </a:r>
            <a:r>
              <a:rPr lang="sv-SE" dirty="0" err="1"/>
              <a:t>Polymerase</a:t>
            </a:r>
            <a:r>
              <a:rPr lang="sv-SE" dirty="0"/>
              <a:t> </a:t>
            </a:r>
            <a:r>
              <a:rPr lang="sv-SE" dirty="0" err="1"/>
              <a:t>Chain</a:t>
            </a:r>
            <a:r>
              <a:rPr lang="sv-SE" dirty="0"/>
              <a:t> </a:t>
            </a:r>
            <a:r>
              <a:rPr lang="sv-SE" dirty="0" err="1"/>
              <a:t>Reaction</a:t>
            </a:r>
            <a:endParaRPr lang="sv-SE" dirty="0"/>
          </a:p>
          <a:p>
            <a:r>
              <a:rPr lang="sv-SE" dirty="0"/>
              <a:t>När man vill massproducera en bit DNA </a:t>
            </a:r>
          </a:p>
          <a:p>
            <a:r>
              <a:rPr lang="sv-SE" dirty="0"/>
              <a:t>Man behöver: </a:t>
            </a:r>
          </a:p>
          <a:p>
            <a:pPr marL="914400" lvl="1" indent="-457200">
              <a:buAutoNum type="arabicPeriod"/>
            </a:pPr>
            <a:r>
              <a:rPr lang="sv-SE" dirty="0"/>
              <a:t>DNA som man vill kopia </a:t>
            </a:r>
          </a:p>
          <a:p>
            <a:pPr marL="914400" lvl="1" indent="-457200">
              <a:buAutoNum type="arabicPeriod"/>
            </a:pPr>
            <a:r>
              <a:rPr lang="sv-SE" dirty="0"/>
              <a:t>Nukleotider </a:t>
            </a:r>
          </a:p>
          <a:p>
            <a:pPr marL="914400" lvl="1" indent="-457200">
              <a:buAutoNum type="arabicPeriod"/>
            </a:pPr>
            <a:r>
              <a:rPr lang="sv-SE" i="1" dirty="0" err="1"/>
              <a:t>Taq</a:t>
            </a:r>
            <a:r>
              <a:rPr lang="sv-SE" dirty="0"/>
              <a:t> polymeras (polymeras från </a:t>
            </a:r>
            <a:r>
              <a:rPr lang="sv-SE" i="1" dirty="0" err="1"/>
              <a:t>Thermus</a:t>
            </a:r>
            <a:r>
              <a:rPr lang="sv-SE" i="1" dirty="0"/>
              <a:t> </a:t>
            </a:r>
            <a:r>
              <a:rPr lang="sv-SE" i="1" dirty="0" err="1"/>
              <a:t>aquaticus</a:t>
            </a:r>
            <a:r>
              <a:rPr lang="sv-SE" i="1" dirty="0"/>
              <a:t> – </a:t>
            </a:r>
            <a:r>
              <a:rPr lang="sv-SE" dirty="0"/>
              <a:t>värmetålig bakterie) </a:t>
            </a:r>
          </a:p>
          <a:p>
            <a:pPr marL="914400" lvl="1" indent="-457200">
              <a:buAutoNum type="arabicPeriod"/>
            </a:pPr>
            <a:r>
              <a:rPr lang="sv-SE" dirty="0"/>
              <a:t>Två primrar (korta DNA bitar) </a:t>
            </a:r>
          </a:p>
          <a:p>
            <a:pPr marL="914400" lvl="1" indent="-457200">
              <a:buAutoNum type="arabicPeriod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5250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1ED61D-CCB7-3794-4225-AE440F6C1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PCR-metoden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AD2D4F-69FE-FEA0-6FF2-604E6254F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PCR är en kedjereaktion som bildar nya kopior av samma gen exponentiellt </a:t>
            </a:r>
          </a:p>
          <a:p>
            <a:pPr lvl="1"/>
            <a:r>
              <a:rPr lang="sv-SE" dirty="0"/>
              <a:t>I några timmar ökar en kopia till miljarder!</a:t>
            </a:r>
          </a:p>
          <a:p>
            <a:r>
              <a:rPr lang="sv-SE" dirty="0"/>
              <a:t>Metoden har 3 steg: </a:t>
            </a:r>
          </a:p>
          <a:p>
            <a:pPr marL="457200" lvl="1" indent="0">
              <a:buNone/>
            </a:pPr>
            <a:r>
              <a:rPr lang="sv-SE" dirty="0"/>
              <a:t>1. Denaturering – </a:t>
            </a:r>
            <a:r>
              <a:rPr lang="sv-SE" dirty="0" err="1"/>
              <a:t>DNA:t</a:t>
            </a:r>
            <a:r>
              <a:rPr lang="sv-SE" dirty="0"/>
              <a:t> är upphettats tills DNA strängarna i dubbelhelixen separerar från varandra (94</a:t>
            </a:r>
            <a:r>
              <a:rPr lang="sv-SE" baseline="30000" dirty="0"/>
              <a:t>o</a:t>
            </a:r>
            <a:r>
              <a:rPr lang="sv-SE" dirty="0"/>
              <a:t>C)</a:t>
            </a:r>
          </a:p>
          <a:p>
            <a:pPr marL="457200" lvl="1" indent="0">
              <a:buNone/>
            </a:pPr>
            <a:r>
              <a:rPr lang="sv-SE" dirty="0"/>
              <a:t>2. Primer – temperaturen dras ner till 55</a:t>
            </a:r>
            <a:r>
              <a:rPr lang="sv-SE" baseline="30000" dirty="0"/>
              <a:t>o</a:t>
            </a:r>
            <a:r>
              <a:rPr lang="sv-SE" dirty="0"/>
              <a:t>C så att primrarna kan para ihop med en bit DNA som de är konstruerat att bas-para med </a:t>
            </a:r>
          </a:p>
          <a:p>
            <a:pPr marL="457200" lvl="1" indent="0">
              <a:buNone/>
            </a:pPr>
            <a:r>
              <a:rPr lang="sv-SE" dirty="0"/>
              <a:t>3. Polymerisation – primrarna är nu start-punkten för </a:t>
            </a:r>
            <a:r>
              <a:rPr lang="sv-SE" i="1" dirty="0" err="1"/>
              <a:t>Taq</a:t>
            </a:r>
            <a:r>
              <a:rPr lang="sv-SE" dirty="0"/>
              <a:t> polymeras. Den börjar kopia DNA strängarna i 5’ </a:t>
            </a:r>
            <a:r>
              <a:rPr lang="sv-SE" dirty="0">
                <a:sym typeface="Wingdings" panose="05000000000000000000" pitchFamily="2" charset="2"/>
              </a:rPr>
              <a:t> 3’ riktning med de fria nukleotiderna (72</a:t>
            </a:r>
            <a:r>
              <a:rPr lang="sv-SE" baseline="30000" dirty="0">
                <a:sym typeface="Wingdings" panose="05000000000000000000" pitchFamily="2" charset="2"/>
              </a:rPr>
              <a:t>o</a:t>
            </a:r>
            <a:r>
              <a:rPr lang="sv-SE" dirty="0">
                <a:sym typeface="Wingdings" panose="05000000000000000000" pitchFamily="2" charset="2"/>
              </a:rPr>
              <a:t>C)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404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DFBC7FB-E67E-9E21-888A-079612EEB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-4242"/>
            <a:ext cx="11556206" cy="686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58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21420</TotalTime>
  <Words>1020</Words>
  <Application>Microsoft Office PowerPoint</Application>
  <PresentationFormat>Bredbild</PresentationFormat>
  <Paragraphs>137</Paragraphs>
  <Slides>23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8" baseType="lpstr">
      <vt:lpstr>Aptos</vt:lpstr>
      <vt:lpstr>Aptos Display</vt:lpstr>
      <vt:lpstr>Arial</vt:lpstr>
      <vt:lpstr>Wingdings</vt:lpstr>
      <vt:lpstr>Office-tema</vt:lpstr>
      <vt:lpstr>Biologi 1</vt:lpstr>
      <vt:lpstr>Växt- och djurförädling </vt:lpstr>
      <vt:lpstr>Växt- och djurförädling</vt:lpstr>
      <vt:lpstr>Genteknik </vt:lpstr>
      <vt:lpstr>Restriktionsenzymer </vt:lpstr>
      <vt:lpstr>CRISPR/Cas9</vt:lpstr>
      <vt:lpstr>PCR-metoden</vt:lpstr>
      <vt:lpstr>PCR-metoden </vt:lpstr>
      <vt:lpstr>PowerPoint-presentation</vt:lpstr>
      <vt:lpstr>DNA-Analys </vt:lpstr>
      <vt:lpstr>Gelelektrofores </vt:lpstr>
      <vt:lpstr>Gelelektrofores </vt:lpstr>
      <vt:lpstr>Sekvensbestämning </vt:lpstr>
      <vt:lpstr>PowerPoint-presentation</vt:lpstr>
      <vt:lpstr>Genmodifiering och GMO</vt:lpstr>
      <vt:lpstr>PowerPoint-presentation</vt:lpstr>
      <vt:lpstr>GMO</vt:lpstr>
      <vt:lpstr>Genterapi och Stamceller </vt:lpstr>
      <vt:lpstr>Virus vektor genterapi </vt:lpstr>
      <vt:lpstr>Stamceller</vt:lpstr>
      <vt:lpstr>Stamceller </vt:lpstr>
      <vt:lpstr>Lag och etik </vt:lpstr>
      <vt:lpstr>Regler och tillsyn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2025-03-13T09:04:20Z</dcterms:created>
  <dcterms:modified xsi:type="dcterms:W3CDTF">2026-03-26T06:45:39Z</dcterms:modified>
</cp:coreProperties>
</file>